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72" r:id="rId3"/>
    <p:sldId id="273" r:id="rId4"/>
    <p:sldId id="274" r:id="rId5"/>
    <p:sldId id="275" r:id="rId6"/>
    <p:sldId id="276" r:id="rId7"/>
    <p:sldId id="277" r:id="rId8"/>
    <p:sldId id="278" r:id="rId9"/>
    <p:sldId id="285" r:id="rId10"/>
    <p:sldId id="286" r:id="rId11"/>
    <p:sldId id="287" r:id="rId12"/>
    <p:sldId id="288" r:id="rId13"/>
    <p:sldId id="289" r:id="rId14"/>
    <p:sldId id="290" r:id="rId15"/>
    <p:sldId id="291" r:id="rId16"/>
    <p:sldId id="292" r:id="rId17"/>
    <p:sldId id="293" r:id="rId18"/>
    <p:sldId id="294" r:id="rId19"/>
    <p:sldId id="279" r:id="rId20"/>
    <p:sldId id="280" r:id="rId21"/>
    <p:sldId id="281" r:id="rId22"/>
    <p:sldId id="282" r:id="rId23"/>
    <p:sldId id="283" r:id="rId24"/>
    <p:sldId id="2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5"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5</a:t>
            </a:r>
            <a:r>
              <a:rPr lang="en-US" baseline="0" dirty="0"/>
              <a:t> </a:t>
            </a:r>
            <a:r>
              <a:rPr lang="en-US" dirty="0"/>
              <a:t>Lecture 2</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fontScale="92500"/>
          </a:bodyPr>
          <a:lstStyle/>
          <a:p>
            <a:pPr lvl="0"/>
            <a:r>
              <a:rPr lang="en-US" dirty="0"/>
              <a:t>Part 5:  Civil Rights and Civil Liberties</a:t>
            </a:r>
          </a:p>
          <a:p>
            <a:pPr lvl="1"/>
            <a:r>
              <a:rPr lang="en-US" dirty="0"/>
              <a:t>Lecture 2: Application of the Bill of Rights and the Constitution to Private Conduct</a:t>
            </a:r>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fontScale="92500" lnSpcReduction="10000"/>
          </a:bodyPr>
          <a:lstStyle/>
          <a:p>
            <a:r>
              <a:rPr lang="en-US" dirty="0"/>
              <a:t>Background:</a:t>
            </a:r>
          </a:p>
          <a:p>
            <a:pPr lvl="1"/>
            <a:r>
              <a:rPr lang="en-US" dirty="0"/>
              <a:t>Halleck and Melendez produced public access programming, including a controversial film which aired on MNN’s public access channels</a:t>
            </a:r>
          </a:p>
          <a:p>
            <a:pPr lvl="2"/>
            <a:r>
              <a:rPr lang="en-US" dirty="0"/>
              <a:t>MNN received several complaints about the film, after which it temporarily suspended Halleck’s access</a:t>
            </a:r>
          </a:p>
          <a:p>
            <a:pPr lvl="1"/>
            <a:r>
              <a:rPr lang="en-US" dirty="0"/>
              <a:t>After further subsequent disputes with Halleck and Melendez, MNN permanently suspended them</a:t>
            </a:r>
          </a:p>
          <a:p>
            <a:pPr lvl="1"/>
            <a:r>
              <a:rPr lang="en-US" dirty="0"/>
              <a:t>Halleck challenged the decision as violative of the First Amendment’s prohibition on government regulation of free speech</a:t>
            </a:r>
          </a:p>
          <a:p>
            <a:pPr lvl="2"/>
            <a:endParaRPr lang="en-US" dirty="0"/>
          </a:p>
        </p:txBody>
      </p:sp>
    </p:spTree>
    <p:extLst>
      <p:ext uri="{BB962C8B-B14F-4D97-AF65-F5344CB8AC3E}">
        <p14:creationId xmlns:p14="http://schemas.microsoft.com/office/powerpoint/2010/main" val="122680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lnSpcReduction="10000"/>
          </a:bodyPr>
          <a:lstStyle/>
          <a:p>
            <a:r>
              <a:rPr lang="en-US" dirty="0"/>
              <a:t>Issue:  is the management of “public access channels” on cable TV a “public function” transforming MNN’s duties in “state action”?</a:t>
            </a:r>
          </a:p>
          <a:p>
            <a:pPr lvl="1"/>
            <a:r>
              <a:rPr lang="en-US" dirty="0"/>
              <a:t>The Court expressly reaffirms the </a:t>
            </a:r>
            <a:r>
              <a:rPr lang="en-US" i="1" dirty="0"/>
              <a:t>Metro. Edison</a:t>
            </a:r>
            <a:r>
              <a:rPr lang="en-US" dirty="0"/>
              <a:t> test that the alleged “public function” must be </a:t>
            </a:r>
            <a:r>
              <a:rPr lang="en-US" u="sng" dirty="0"/>
              <a:t>both</a:t>
            </a:r>
            <a:r>
              <a:rPr lang="en-US" dirty="0"/>
              <a:t> </a:t>
            </a:r>
            <a:r>
              <a:rPr lang="en-US" b="1" dirty="0"/>
              <a:t>traditional</a:t>
            </a:r>
            <a:r>
              <a:rPr lang="en-US" dirty="0"/>
              <a:t> </a:t>
            </a:r>
            <a:r>
              <a:rPr lang="en-US" u="sng" dirty="0"/>
              <a:t>and</a:t>
            </a:r>
            <a:r>
              <a:rPr lang="en-US" dirty="0"/>
              <a:t> </a:t>
            </a:r>
            <a:r>
              <a:rPr lang="en-US" b="1" dirty="0"/>
              <a:t>exclusive</a:t>
            </a:r>
            <a:endParaRPr lang="en-US" dirty="0"/>
          </a:p>
          <a:p>
            <a:pPr lvl="1"/>
            <a:r>
              <a:rPr lang="en-US" dirty="0"/>
              <a:t>“Under [</a:t>
            </a:r>
            <a:r>
              <a:rPr lang="en-US" i="1" dirty="0"/>
              <a:t>Metro Edison</a:t>
            </a:r>
            <a:r>
              <a:rPr lang="en-US" dirty="0"/>
              <a:t>] . . . a private entity may be considered a state actor when it exercises a function ‘traditionally exclusively reserved to the State’” (CB 547, citing </a:t>
            </a:r>
            <a:r>
              <a:rPr lang="en-US" i="1" dirty="0"/>
              <a:t>Metro. Edison</a:t>
            </a:r>
            <a:r>
              <a:rPr lang="en-US" dirty="0"/>
              <a:t>)</a:t>
            </a:r>
          </a:p>
          <a:p>
            <a:endParaRPr lang="en-US" dirty="0"/>
          </a:p>
          <a:p>
            <a:pPr lvl="1"/>
            <a:endParaRPr lang="en-US" dirty="0"/>
          </a:p>
        </p:txBody>
      </p:sp>
    </p:spTree>
    <p:extLst>
      <p:ext uri="{BB962C8B-B14F-4D97-AF65-F5344CB8AC3E}">
        <p14:creationId xmlns:p14="http://schemas.microsoft.com/office/powerpoint/2010/main" val="34065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a:bodyPr>
          <a:lstStyle/>
          <a:p>
            <a:r>
              <a:rPr lang="en-US" dirty="0"/>
              <a:t>Holding:  provision of cable TV “public access” channels is not a traditional and exclusive government function</a:t>
            </a:r>
          </a:p>
          <a:p>
            <a:pPr lvl="1"/>
            <a:r>
              <a:rPr lang="en-US" dirty="0"/>
              <a:t>The Court first re-emphasizes the limit of the First Amendment’s reach:</a:t>
            </a:r>
          </a:p>
          <a:p>
            <a:pPr lvl="2"/>
            <a:r>
              <a:rPr lang="en-US" dirty="0"/>
              <a:t>“[T]he Free Speech Clause prohibits only </a:t>
            </a:r>
            <a:r>
              <a:rPr lang="en-US" i="1" dirty="0"/>
              <a:t>governmental</a:t>
            </a:r>
            <a:r>
              <a:rPr lang="en-US" dirty="0"/>
              <a:t> abridgment of speech . . . . [it] does not prohibit </a:t>
            </a:r>
            <a:r>
              <a:rPr lang="en-US" i="1" dirty="0"/>
              <a:t>private</a:t>
            </a:r>
            <a:r>
              <a:rPr lang="en-US" dirty="0"/>
              <a:t> abridgment of speech.” (CB 547)</a:t>
            </a:r>
          </a:p>
          <a:p>
            <a:pPr lvl="1"/>
            <a:endParaRPr lang="en-US" dirty="0"/>
          </a:p>
        </p:txBody>
      </p:sp>
    </p:spTree>
    <p:extLst>
      <p:ext uri="{BB962C8B-B14F-4D97-AF65-F5344CB8AC3E}">
        <p14:creationId xmlns:p14="http://schemas.microsoft.com/office/powerpoint/2010/main" val="1442914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fontScale="92500" lnSpcReduction="10000"/>
          </a:bodyPr>
          <a:lstStyle/>
          <a:p>
            <a:r>
              <a:rPr lang="en-US" dirty="0"/>
              <a:t>Holding:  provision of cable TV “public access” channels is not a traditional and exclusive government function</a:t>
            </a:r>
          </a:p>
          <a:p>
            <a:pPr lvl="1"/>
            <a:r>
              <a:rPr lang="en-US" dirty="0"/>
              <a:t>The Court examines the history of its public function jurisprudence, concluding that the exception applies only in a limited set of circumstances:</a:t>
            </a:r>
          </a:p>
          <a:p>
            <a:pPr lvl="2"/>
            <a:r>
              <a:rPr lang="en-US" dirty="0"/>
              <a:t>(1) “when the private entity performs a traditional, exclusive public function”;</a:t>
            </a:r>
          </a:p>
          <a:p>
            <a:pPr lvl="2"/>
            <a:r>
              <a:rPr lang="en-US" dirty="0"/>
              <a:t>(2) “when the government compels the private entity to take a particular action”; or</a:t>
            </a:r>
          </a:p>
          <a:p>
            <a:pPr lvl="2"/>
            <a:r>
              <a:rPr lang="en-US" dirty="0"/>
              <a:t>(3) “when the government acts jointly with the private entity”</a:t>
            </a:r>
          </a:p>
          <a:p>
            <a:endParaRPr lang="en-US" dirty="0"/>
          </a:p>
          <a:p>
            <a:pPr lvl="1"/>
            <a:endParaRPr lang="en-US" dirty="0"/>
          </a:p>
        </p:txBody>
      </p:sp>
    </p:spTree>
    <p:extLst>
      <p:ext uri="{BB962C8B-B14F-4D97-AF65-F5344CB8AC3E}">
        <p14:creationId xmlns:p14="http://schemas.microsoft.com/office/powerpoint/2010/main" val="327903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fontScale="92500" lnSpcReduction="20000"/>
          </a:bodyPr>
          <a:lstStyle/>
          <a:p>
            <a:r>
              <a:rPr lang="en-US" dirty="0"/>
              <a:t>Holding:  provision of cable TV “public access” channels is not a traditional and exclusive government function</a:t>
            </a:r>
          </a:p>
          <a:p>
            <a:pPr lvl="1"/>
            <a:r>
              <a:rPr lang="en-US" dirty="0"/>
              <a:t>This case presents a category (1) question – whether “MNN exercises a traditional, exclusive public function when it operates the [cable TV] public access channels” (CB 548)</a:t>
            </a:r>
          </a:p>
          <a:p>
            <a:pPr lvl="1"/>
            <a:r>
              <a:rPr lang="en-US" dirty="0"/>
              <a:t>The Court examines and clarifies the “traditional and exclusive” test (CB 548):</a:t>
            </a:r>
          </a:p>
          <a:p>
            <a:pPr lvl="2"/>
            <a:r>
              <a:rPr lang="en-US" dirty="0"/>
              <a:t>“it is not enough that the [government] exercised the function in the past, or still does . . . .”</a:t>
            </a:r>
          </a:p>
          <a:p>
            <a:pPr lvl="2"/>
            <a:r>
              <a:rPr lang="en-US" dirty="0"/>
              <a:t>“. . . And it is not enough that the function serves the public good or the public in some way”</a:t>
            </a:r>
          </a:p>
          <a:p>
            <a:pPr lvl="2"/>
            <a:endParaRPr lang="en-US" dirty="0"/>
          </a:p>
          <a:p>
            <a:endParaRPr lang="en-US" dirty="0"/>
          </a:p>
          <a:p>
            <a:pPr lvl="1"/>
            <a:endParaRPr lang="en-US" dirty="0"/>
          </a:p>
        </p:txBody>
      </p:sp>
    </p:spTree>
    <p:extLst>
      <p:ext uri="{BB962C8B-B14F-4D97-AF65-F5344CB8AC3E}">
        <p14:creationId xmlns:p14="http://schemas.microsoft.com/office/powerpoint/2010/main" val="1807013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a:bodyPr>
          <a:lstStyle/>
          <a:p>
            <a:r>
              <a:rPr lang="en-US" dirty="0"/>
              <a:t>Holding:  provision of cable TV “public access” channels is not a traditional and exclusive government function</a:t>
            </a:r>
          </a:p>
          <a:p>
            <a:pPr lvl="1"/>
            <a:r>
              <a:rPr lang="en-US" dirty="0"/>
              <a:t>The Court examines and clarifies the “traditional and exclusive” test (CB 548):</a:t>
            </a:r>
          </a:p>
          <a:p>
            <a:pPr lvl="2"/>
            <a:r>
              <a:rPr lang="en-US" dirty="0"/>
              <a:t>“Rather, to qualify as a traditional, exclusive public function . . . the government must have traditionally </a:t>
            </a:r>
            <a:r>
              <a:rPr lang="en-US" i="1" dirty="0"/>
              <a:t>and</a:t>
            </a:r>
            <a:r>
              <a:rPr lang="en-US" dirty="0"/>
              <a:t> exclusively performed that function” (CB 548)</a:t>
            </a:r>
          </a:p>
          <a:p>
            <a:pPr lvl="2"/>
            <a:r>
              <a:rPr lang="en-US" dirty="0"/>
              <a:t>The Court here is emphasizing that this is a conjunctive test – clarifying the narrow scope of the exception</a:t>
            </a:r>
          </a:p>
          <a:p>
            <a:pPr lvl="2"/>
            <a:endParaRPr lang="en-US" dirty="0"/>
          </a:p>
          <a:p>
            <a:endParaRPr lang="en-US" dirty="0"/>
          </a:p>
          <a:p>
            <a:pPr lvl="1"/>
            <a:endParaRPr lang="en-US" dirty="0"/>
          </a:p>
        </p:txBody>
      </p:sp>
    </p:spTree>
    <p:extLst>
      <p:ext uri="{BB962C8B-B14F-4D97-AF65-F5344CB8AC3E}">
        <p14:creationId xmlns:p14="http://schemas.microsoft.com/office/powerpoint/2010/main" val="990345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lnSpcReduction="10000"/>
          </a:bodyPr>
          <a:lstStyle/>
          <a:p>
            <a:r>
              <a:rPr lang="en-US" dirty="0"/>
              <a:t>Holding:  provision of cable TV “public access” channels is not a traditional and exclusive government function</a:t>
            </a:r>
          </a:p>
          <a:p>
            <a:pPr lvl="1"/>
            <a:r>
              <a:rPr lang="en-US" dirty="0"/>
              <a:t>The Court provides examples both of qualifying “public functions” and those found not to be”</a:t>
            </a:r>
          </a:p>
          <a:p>
            <a:pPr lvl="2"/>
            <a:r>
              <a:rPr lang="en-US" dirty="0"/>
              <a:t>Public functions:  “running elections and operating a company town” (CB 548)</a:t>
            </a:r>
          </a:p>
          <a:p>
            <a:pPr lvl="2"/>
            <a:r>
              <a:rPr lang="en-US" dirty="0"/>
              <a:t>Not public functions:  “operating nursing homes, providing special education, representing indigent criminal defendants, resolving private disputes, and supplying electricity” (CB 548)</a:t>
            </a:r>
          </a:p>
          <a:p>
            <a:pPr lvl="2"/>
            <a:endParaRPr lang="en-US" dirty="0"/>
          </a:p>
          <a:p>
            <a:endParaRPr lang="en-US" dirty="0"/>
          </a:p>
          <a:p>
            <a:pPr lvl="1"/>
            <a:endParaRPr lang="en-US" dirty="0"/>
          </a:p>
        </p:txBody>
      </p:sp>
    </p:spTree>
    <p:extLst>
      <p:ext uri="{BB962C8B-B14F-4D97-AF65-F5344CB8AC3E}">
        <p14:creationId xmlns:p14="http://schemas.microsoft.com/office/powerpoint/2010/main" val="2867623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fontScale="92500" lnSpcReduction="20000"/>
          </a:bodyPr>
          <a:lstStyle/>
          <a:p>
            <a:r>
              <a:rPr lang="en-US" dirty="0"/>
              <a:t>Holding:  provision of cable TV “public access” channels is not a traditional and exclusive government function</a:t>
            </a:r>
          </a:p>
          <a:p>
            <a:pPr lvl="1"/>
            <a:r>
              <a:rPr lang="en-US" dirty="0"/>
              <a:t>Given this history, the Court concludes cable TV public access channels was neither a traditional nor an exclusive government function:</a:t>
            </a:r>
          </a:p>
          <a:p>
            <a:pPr lvl="2"/>
            <a:r>
              <a:rPr lang="en-US" dirty="0"/>
              <a:t>“The relevant function in this case is operation of the public access channels on a cable system.  That function has not traditionally and exclusively been performed by the government.”  (CB 548)</a:t>
            </a:r>
          </a:p>
          <a:p>
            <a:pPr lvl="2"/>
            <a:r>
              <a:rPr lang="en-US" dirty="0"/>
              <a:t>The Court enumerates the long history of cable TV public access being performed by private companies, since its inception in the 1970s, and never being performed exclusively by the government at any point in NY history</a:t>
            </a:r>
          </a:p>
          <a:p>
            <a:pPr lvl="2"/>
            <a:endParaRPr lang="en-US" dirty="0"/>
          </a:p>
          <a:p>
            <a:endParaRPr lang="en-US" dirty="0"/>
          </a:p>
          <a:p>
            <a:pPr lvl="1"/>
            <a:endParaRPr lang="en-US" dirty="0"/>
          </a:p>
        </p:txBody>
      </p:sp>
    </p:spTree>
    <p:extLst>
      <p:ext uri="{BB962C8B-B14F-4D97-AF65-F5344CB8AC3E}">
        <p14:creationId xmlns:p14="http://schemas.microsoft.com/office/powerpoint/2010/main" val="1850913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fontScale="92500" lnSpcReduction="20000"/>
          </a:bodyPr>
          <a:lstStyle/>
          <a:p>
            <a:r>
              <a:rPr lang="en-US" dirty="0"/>
              <a:t>Dissent:  Justice Sotomayor’s dissent focuses on the status of the organization being “appointed by the government” to “administer a constitutional public forum”</a:t>
            </a:r>
          </a:p>
          <a:p>
            <a:pPr lvl="1"/>
            <a:r>
              <a:rPr lang="en-US" dirty="0"/>
              <a:t>Does not view the case as a private property case</a:t>
            </a:r>
          </a:p>
          <a:p>
            <a:pPr lvl="1"/>
            <a:r>
              <a:rPr lang="en-US" dirty="0"/>
              <a:t>Notes the property and agency interests of the city:</a:t>
            </a:r>
          </a:p>
          <a:p>
            <a:pPr lvl="2"/>
            <a:r>
              <a:rPr lang="en-US" dirty="0"/>
              <a:t>“New York City . . . secured a property interest in public access television channels when it granted a cable franchise to a cable company.”  (CB 549)</a:t>
            </a:r>
          </a:p>
          <a:p>
            <a:pPr lvl="2"/>
            <a:r>
              <a:rPr lang="en-US" dirty="0"/>
              <a:t>“By accepting that agency relationship, MNN stepped into the City’s shoes and thus qualifies as a state actor, subject to the First Amendment like any other.”  (CB 549)</a:t>
            </a:r>
          </a:p>
          <a:p>
            <a:pPr lvl="1"/>
            <a:r>
              <a:rPr lang="en-US" dirty="0"/>
              <a:t>What do the Majority and Dissent disagree regarding?</a:t>
            </a:r>
          </a:p>
          <a:p>
            <a:pPr lvl="2"/>
            <a:endParaRPr lang="en-US" dirty="0"/>
          </a:p>
          <a:p>
            <a:endParaRPr lang="en-US" dirty="0"/>
          </a:p>
          <a:p>
            <a:pPr lvl="1"/>
            <a:endParaRPr lang="en-US" dirty="0"/>
          </a:p>
        </p:txBody>
      </p:sp>
    </p:spTree>
    <p:extLst>
      <p:ext uri="{BB962C8B-B14F-4D97-AF65-F5344CB8AC3E}">
        <p14:creationId xmlns:p14="http://schemas.microsoft.com/office/powerpoint/2010/main" val="290438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Shelley v. Kraemer </a:t>
            </a:r>
            <a:r>
              <a:rPr lang="en-US" dirty="0"/>
              <a:t>(1948)</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Background: </a:t>
            </a:r>
          </a:p>
          <a:p>
            <a:r>
              <a:rPr lang="en-US" dirty="0"/>
              <a:t>In 1911, thirty property owners signed a restrictive covenant providing that no races other than Whites were welcome as tenants on their property for the next fifty years. </a:t>
            </a:r>
          </a:p>
          <a:p>
            <a:pPr lvl="1"/>
            <a:r>
              <a:rPr lang="en-US" dirty="0"/>
              <a:t>At the time of signing, several of the properties were already occupied by African Americans. </a:t>
            </a:r>
          </a:p>
          <a:p>
            <a:r>
              <a:rPr lang="en-US" dirty="0"/>
              <a:t>In 1945, the </a:t>
            </a:r>
            <a:r>
              <a:rPr lang="en-US" dirty="0" err="1"/>
              <a:t>Shelleys</a:t>
            </a:r>
            <a:r>
              <a:rPr lang="en-US" dirty="0"/>
              <a:t>, African American family, received title to one of the restricted parcels of land without knowledge of the existence of the restrictive covenant. </a:t>
            </a:r>
          </a:p>
          <a:p>
            <a:r>
              <a:rPr lang="en-US" dirty="0"/>
              <a:t>Kraemer and other property owners land subject to the restrictive covenant brought suit seeking to divest the Shelley family of their title. </a:t>
            </a:r>
          </a:p>
        </p:txBody>
      </p:sp>
    </p:spTree>
    <p:extLst>
      <p:ext uri="{BB962C8B-B14F-4D97-AF65-F5344CB8AC3E}">
        <p14:creationId xmlns:p14="http://schemas.microsoft.com/office/powerpoint/2010/main" val="3943978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4400" dirty="0">
                <a:latin typeface="+mj-lt"/>
              </a:rPr>
              <a:t>Application of the Bill of Rights to Private Conduct</a:t>
            </a:r>
          </a:p>
        </p:txBody>
      </p:sp>
      <p:sp>
        <p:nvSpPr>
          <p:cNvPr id="3" name="Content Placeholder 2"/>
          <p:cNvSpPr>
            <a:spLocks noGrp="1"/>
          </p:cNvSpPr>
          <p:nvPr>
            <p:ph idx="1"/>
          </p:nvPr>
        </p:nvSpPr>
        <p:spPr>
          <a:xfrm>
            <a:off x="457200" y="1600200"/>
            <a:ext cx="8229600" cy="4800600"/>
          </a:xfrm>
        </p:spPr>
        <p:txBody>
          <a:bodyPr>
            <a:normAutofit/>
          </a:bodyPr>
          <a:lstStyle/>
          <a:p>
            <a:pPr marL="514350" indent="-457200"/>
            <a:r>
              <a:rPr lang="en-US" dirty="0"/>
              <a:t>The State Action Doctrine says that the Constitution’s protections of individual liberties and its requirement for equal protection apply only to the government</a:t>
            </a:r>
          </a:p>
          <a:p>
            <a:pPr marL="914400" lvl="1" indent="-457200"/>
            <a:r>
              <a:rPr lang="en-US" dirty="0"/>
              <a:t>Private conduct generally does not have to comply with the Constitution</a:t>
            </a:r>
          </a:p>
          <a:p>
            <a:pPr marL="514350" indent="-457200"/>
            <a:endParaRPr lang="en-US" dirty="0"/>
          </a:p>
        </p:txBody>
      </p:sp>
    </p:spTree>
    <p:extLst>
      <p:ext uri="{BB962C8B-B14F-4D97-AF65-F5344CB8AC3E}">
        <p14:creationId xmlns:p14="http://schemas.microsoft.com/office/powerpoint/2010/main" val="4004322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Shelley v. Kraemer</a:t>
            </a:r>
          </a:p>
        </p:txBody>
      </p:sp>
      <p:sp>
        <p:nvSpPr>
          <p:cNvPr id="3" name="Content Placeholder 2"/>
          <p:cNvSpPr>
            <a:spLocks noGrp="1"/>
          </p:cNvSpPr>
          <p:nvPr>
            <p:ph idx="1"/>
          </p:nvPr>
        </p:nvSpPr>
        <p:spPr/>
        <p:txBody>
          <a:bodyPr/>
          <a:lstStyle/>
          <a:p>
            <a:pPr marL="0" indent="0">
              <a:buNone/>
            </a:pPr>
            <a:r>
              <a:rPr lang="en-US" dirty="0"/>
              <a:t>Issue: Can courts constitutionally enforce contracts whereby members of a neighborhood agreed not to sell their property to African Americans? </a:t>
            </a:r>
          </a:p>
          <a:p>
            <a:pPr marL="0" indent="0">
              <a:buNone/>
            </a:pPr>
            <a:endParaRPr lang="en-US" sz="1000" dirty="0"/>
          </a:p>
          <a:p>
            <a:r>
              <a:rPr lang="en-US" dirty="0"/>
              <a:t>The property owners argued that private contractual agreements need not comply with the Constitution and that court enforcement was simply implementing private choices</a:t>
            </a:r>
          </a:p>
        </p:txBody>
      </p:sp>
    </p:spTree>
    <p:extLst>
      <p:ext uri="{BB962C8B-B14F-4D97-AF65-F5344CB8AC3E}">
        <p14:creationId xmlns:p14="http://schemas.microsoft.com/office/powerpoint/2010/main" val="3186875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Shelley v. Kraemer</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Courts may not enforce racially restrictive covenants under the entanglement exception to the state action doctrine, because to do so would affirmatively facilitate private conduct that violates the Constitution.</a:t>
            </a:r>
          </a:p>
          <a:p>
            <a:r>
              <a:rPr lang="en-US" dirty="0"/>
              <a:t>The “participation of the state consists in the enforcement of the restrictions . . . [therefore the] action of state courts and judicial officers in their official capacities is to be regarded as action of the State within the meaning of the Fourteenth Amendment.” (CB 554)</a:t>
            </a:r>
          </a:p>
          <a:p>
            <a:r>
              <a:rPr lang="en-US" dirty="0"/>
              <a:t>“In granting judicial enforcement of restrictive agreements in these cases, the States have denied petitioners the equal protection of the laws . . . therefore, the action of the state courts cannot stand.” (CB 556).</a:t>
            </a:r>
          </a:p>
          <a:p>
            <a:pPr marL="0" indent="0">
              <a:buNone/>
            </a:pPr>
            <a:endParaRPr lang="en-US" dirty="0"/>
          </a:p>
        </p:txBody>
      </p:sp>
    </p:spTree>
    <p:extLst>
      <p:ext uri="{BB962C8B-B14F-4D97-AF65-F5344CB8AC3E}">
        <p14:creationId xmlns:p14="http://schemas.microsoft.com/office/powerpoint/2010/main" val="2074086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Lugar v. Edmondson Oil </a:t>
            </a:r>
            <a:r>
              <a:rPr lang="en-US" dirty="0"/>
              <a:t>(1982)</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Background: </a:t>
            </a:r>
          </a:p>
          <a:p>
            <a:pPr marL="0" indent="0">
              <a:buNone/>
            </a:pPr>
            <a:endParaRPr lang="en-US" sz="1300" dirty="0"/>
          </a:p>
          <a:p>
            <a:r>
              <a:rPr lang="en-US" dirty="0"/>
              <a:t>Lugar owned and operated a truck stop. He became indebted to its supplier, Edmondson Oil Co.</a:t>
            </a:r>
          </a:p>
          <a:p>
            <a:r>
              <a:rPr lang="en-US" dirty="0"/>
              <a:t>Edmondson sued for the debt in Virginia state court, and sought a prejudgment attachment of Lugar's property, which required Edmondson to allege a reasonable belief that Lugar was disposing of property to keep it from creditors</a:t>
            </a:r>
          </a:p>
          <a:p>
            <a:pPr lvl="1"/>
            <a:r>
              <a:rPr lang="en-US" dirty="0"/>
              <a:t>The state court granted the prejudgment attachment, which was executed by the county sheriff. </a:t>
            </a:r>
          </a:p>
          <a:p>
            <a:pPr lvl="1"/>
            <a:r>
              <a:rPr lang="en-US" dirty="0"/>
              <a:t>The proceeding was </a:t>
            </a:r>
            <a:r>
              <a:rPr lang="en-US" i="1" dirty="0"/>
              <a:t>ex </a:t>
            </a:r>
            <a:r>
              <a:rPr lang="en-US" i="1" dirty="0" err="1"/>
              <a:t>parte</a:t>
            </a:r>
            <a:r>
              <a:rPr lang="en-US" dirty="0"/>
              <a:t>, meaning Lugar could not challenge Edmondson Oil’s allegations at that stage</a:t>
            </a:r>
          </a:p>
          <a:p>
            <a:r>
              <a:rPr lang="en-US" dirty="0"/>
              <a:t>Lugar brought suit on the grounds that in attaching his property </a:t>
            </a:r>
            <a:r>
              <a:rPr lang="en-US" i="1" dirty="0"/>
              <a:t>(ex </a:t>
            </a:r>
            <a:r>
              <a:rPr lang="en-US" i="1" dirty="0" err="1"/>
              <a:t>parte</a:t>
            </a:r>
            <a:r>
              <a:rPr lang="en-US" dirty="0"/>
              <a:t>)</a:t>
            </a:r>
            <a:r>
              <a:rPr lang="en-US" i="1" dirty="0"/>
              <a:t>,</a:t>
            </a:r>
            <a:r>
              <a:rPr lang="en-US" dirty="0"/>
              <a:t> Edmondson had acted jointly with the state to deprive Lugar of his property without due process of law</a:t>
            </a:r>
          </a:p>
        </p:txBody>
      </p:sp>
    </p:spTree>
    <p:extLst>
      <p:ext uri="{BB962C8B-B14F-4D97-AF65-F5344CB8AC3E}">
        <p14:creationId xmlns:p14="http://schemas.microsoft.com/office/powerpoint/2010/main" val="3642719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Lugar v. Edmondson Oil</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Issue: Are Edmondson’s activities as a private entity so entangled with the conduct of the government as to be considered state action?</a:t>
            </a:r>
          </a:p>
          <a:p>
            <a:pPr marL="0" indent="0">
              <a:buNone/>
            </a:pPr>
            <a:endParaRPr lang="en-US" sz="1200" dirty="0"/>
          </a:p>
          <a:p>
            <a:pPr marL="857250" lvl="1" indent="-457200">
              <a:buFont typeface="Arial" panose="020B0604020202020204" pitchFamily="34" charset="0"/>
              <a:buChar char="•"/>
            </a:pPr>
            <a:r>
              <a:rPr lang="en-US" dirty="0"/>
              <a:t>The government’s conduct includes:</a:t>
            </a:r>
          </a:p>
          <a:p>
            <a:pPr marL="1257300" lvl="2" indent="-457200"/>
            <a:r>
              <a:rPr lang="en-US" dirty="0"/>
              <a:t>The court’s granting of the prejudgment attachment based on an </a:t>
            </a:r>
            <a:r>
              <a:rPr lang="en-US" i="1" dirty="0"/>
              <a:t>ex </a:t>
            </a:r>
            <a:r>
              <a:rPr lang="en-US" i="1" dirty="0" err="1"/>
              <a:t>parte</a:t>
            </a:r>
            <a:r>
              <a:rPr lang="en-US" i="1" dirty="0"/>
              <a:t> </a:t>
            </a:r>
            <a:r>
              <a:rPr lang="en-US" dirty="0"/>
              <a:t>proceeding pursuant to state law</a:t>
            </a:r>
          </a:p>
          <a:p>
            <a:pPr marL="1257300" lvl="2" indent="-457200"/>
            <a:r>
              <a:rPr lang="en-US" dirty="0"/>
              <a:t>Delivery/execution of the attachment by the sheriff; and</a:t>
            </a:r>
          </a:p>
          <a:p>
            <a:pPr marL="1257300" lvl="2" indent="-457200"/>
            <a:r>
              <a:rPr lang="en-US" dirty="0"/>
              <a:t>Any attendant government functions that would result from the attachment of that property</a:t>
            </a:r>
          </a:p>
          <a:p>
            <a:pPr marL="857250" lvl="1" indent="-457200"/>
            <a:r>
              <a:rPr lang="en-US" dirty="0"/>
              <a:t>The core issue here is the </a:t>
            </a:r>
            <a:r>
              <a:rPr lang="en-US" i="1" dirty="0"/>
              <a:t>ex </a:t>
            </a:r>
            <a:r>
              <a:rPr lang="en-US" i="1" dirty="0" err="1"/>
              <a:t>parte</a:t>
            </a:r>
            <a:r>
              <a:rPr lang="en-US" dirty="0"/>
              <a:t> proceeding, which could constitute a Procedural Due Process violation</a:t>
            </a:r>
            <a:br>
              <a:rPr lang="en-US" dirty="0"/>
            </a:br>
            <a:endParaRPr lang="en-US" dirty="0"/>
          </a:p>
        </p:txBody>
      </p:sp>
    </p:spTree>
    <p:extLst>
      <p:ext uri="{BB962C8B-B14F-4D97-AF65-F5344CB8AC3E}">
        <p14:creationId xmlns:p14="http://schemas.microsoft.com/office/powerpoint/2010/main" val="4168130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Lugar v. Edmondson Oil</a:t>
            </a:r>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marL="0" indent="0">
              <a:buNone/>
            </a:pPr>
            <a:r>
              <a:rPr lang="en-US" dirty="0"/>
              <a:t>Holding: There is state action when a creditor obtained a writ of prejudgment attachment from a court, because the involvement of the court in issuing the writ and of the sheriff in enforcing it was sufficient to meet the entanglement exception for private conduct.</a:t>
            </a:r>
          </a:p>
          <a:p>
            <a:pPr marL="0" indent="0">
              <a:buNone/>
            </a:pPr>
            <a:endParaRPr lang="en-US" sz="1400" dirty="0"/>
          </a:p>
          <a:p>
            <a:r>
              <a:rPr lang="en-US" dirty="0"/>
              <a:t>Two-part test for entanglement exception analysis: </a:t>
            </a:r>
          </a:p>
          <a:p>
            <a:pPr marL="971550" lvl="1" indent="-514350">
              <a:buFont typeface="+mj-lt"/>
              <a:buAutoNum type="arabicPeriod"/>
            </a:pPr>
            <a:r>
              <a:rPr lang="en-US" dirty="0"/>
              <a:t>The deprivation must be caused by the exercise of some right or privilege created by the state, or a rule of conduct imposed by the state, or by a person for whom the state is responsible.</a:t>
            </a:r>
          </a:p>
          <a:p>
            <a:pPr marL="971550" lvl="1" indent="-514350">
              <a:buFont typeface="+mj-lt"/>
              <a:buAutoNum type="arabicPeriod"/>
            </a:pPr>
            <a:r>
              <a:rPr lang="en-US" dirty="0"/>
              <a:t>The party charged with the deprivation must be a person who may be fairly said to be a state actor because he is a state official, because he has acted together with or has obtained significant aid from state officials, or because his conduct is otherwise chargeable to the state.</a:t>
            </a:r>
          </a:p>
          <a:p>
            <a:pPr marL="571500" indent="-514350"/>
            <a:r>
              <a:rPr lang="en-US" dirty="0"/>
              <a:t>Under the facts of this case, the state law providing for (</a:t>
            </a:r>
            <a:r>
              <a:rPr lang="en-US" i="1" dirty="0"/>
              <a:t>ex </a:t>
            </a:r>
            <a:r>
              <a:rPr lang="en-US" i="1" dirty="0" err="1"/>
              <a:t>parte</a:t>
            </a:r>
            <a:r>
              <a:rPr lang="en-US" dirty="0"/>
              <a:t>) prejudgment attachment meets the first prong, and the delivery by the sheriff (and </a:t>
            </a:r>
            <a:r>
              <a:rPr lang="en-US"/>
              <a:t>resultant actions) meets </a:t>
            </a:r>
            <a:r>
              <a:rPr lang="en-US" dirty="0"/>
              <a:t>the second prong</a:t>
            </a:r>
          </a:p>
        </p:txBody>
      </p:sp>
    </p:spTree>
    <p:extLst>
      <p:ext uri="{BB962C8B-B14F-4D97-AF65-F5344CB8AC3E}">
        <p14:creationId xmlns:p14="http://schemas.microsoft.com/office/powerpoint/2010/main" val="1396013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Civil Rights Cases </a:t>
            </a:r>
            <a:r>
              <a:rPr lang="en-US" dirty="0"/>
              <a:t>(1883)</a:t>
            </a:r>
          </a:p>
        </p:txBody>
      </p:sp>
      <p:sp>
        <p:nvSpPr>
          <p:cNvPr id="3" name="Content Placeholder 2"/>
          <p:cNvSpPr>
            <a:spLocks noGrp="1"/>
          </p:cNvSpPr>
          <p:nvPr>
            <p:ph idx="1"/>
          </p:nvPr>
        </p:nvSpPr>
        <p:spPr>
          <a:xfrm>
            <a:off x="457200" y="1417638"/>
            <a:ext cx="8229600" cy="4983162"/>
          </a:xfrm>
        </p:spPr>
        <p:txBody>
          <a:bodyPr>
            <a:normAutofit fontScale="77500" lnSpcReduction="20000"/>
          </a:bodyPr>
          <a:lstStyle/>
          <a:p>
            <a:pPr marL="0" indent="0">
              <a:buNone/>
            </a:pPr>
            <a:r>
              <a:rPr lang="en-US" dirty="0"/>
              <a:t>Background</a:t>
            </a:r>
          </a:p>
          <a:p>
            <a:r>
              <a:rPr lang="en-US" dirty="0"/>
              <a:t>The Civil Rights Act provided that all persons were “entitled to the full and equal enjoyment of the accommodations, advantages, facilities, and privileges of inns, public conveyances on land or water, theaters, and other places of public amusement.”</a:t>
            </a:r>
          </a:p>
          <a:p>
            <a:pPr lvl="1"/>
            <a:r>
              <a:rPr lang="en-US" dirty="0"/>
              <a:t>In other words, the law prohibited private race discrimination and provided both criminal and civil penalties.</a:t>
            </a:r>
          </a:p>
          <a:p>
            <a:r>
              <a:rPr lang="en-US" dirty="0"/>
              <a:t>The Civil Rights Cases are a collection of actions from individuals who were denied admission to theaters, cabs, cars, and inns based on their race. These individuals won their lawsuits under the Civil Rights Act, but the various defendants appealed claiming that the Act is an unconstitutional use of Congressional power under the Fourteenth Amendment.</a:t>
            </a:r>
          </a:p>
        </p:txBody>
      </p:sp>
    </p:spTree>
    <p:extLst>
      <p:ext uri="{BB962C8B-B14F-4D97-AF65-F5344CB8AC3E}">
        <p14:creationId xmlns:p14="http://schemas.microsoft.com/office/powerpoint/2010/main" val="3133532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Civil Rights Cases</a:t>
            </a:r>
          </a:p>
        </p:txBody>
      </p:sp>
      <p:sp>
        <p:nvSpPr>
          <p:cNvPr id="3" name="Content Placeholder 2"/>
          <p:cNvSpPr>
            <a:spLocks noGrp="1"/>
          </p:cNvSpPr>
          <p:nvPr>
            <p:ph idx="1"/>
          </p:nvPr>
        </p:nvSpPr>
        <p:spPr>
          <a:xfrm>
            <a:off x="457200" y="1417638"/>
            <a:ext cx="8229600" cy="4906962"/>
          </a:xfrm>
        </p:spPr>
        <p:txBody>
          <a:bodyPr>
            <a:normAutofit fontScale="62500" lnSpcReduction="20000"/>
          </a:bodyPr>
          <a:lstStyle/>
          <a:p>
            <a:pPr marL="0" indent="0">
              <a:buNone/>
            </a:pPr>
            <a:r>
              <a:rPr lang="en-US" dirty="0"/>
              <a:t>Issue: Does the Fourteenth Amendments prohibit discrimination by private citizens?</a:t>
            </a:r>
          </a:p>
          <a:p>
            <a:pPr marL="0" indent="0">
              <a:buNone/>
            </a:pPr>
            <a:endParaRPr lang="en-US" dirty="0"/>
          </a:p>
          <a:p>
            <a:pPr marL="0" indent="0">
              <a:buNone/>
            </a:pPr>
            <a:r>
              <a:rPr lang="en-US" dirty="0"/>
              <a:t>Holding:  The Civil Rights Act is unconstitutional because the Fourteenth Amendment applies only to state and local government actions, and not to private conduct</a:t>
            </a:r>
          </a:p>
          <a:p>
            <a:r>
              <a:rPr lang="en-US" dirty="0"/>
              <a:t>The Court explained that private action was governed by state law and not by the Constitution</a:t>
            </a:r>
          </a:p>
          <a:p>
            <a:pPr lvl="1"/>
            <a:r>
              <a:rPr lang="en-US" dirty="0"/>
              <a:t>“[T]he Fourteenth Amendment . . . is prohibitory upon the States. . . . Individual invasion of individual rights is not the subject matter of the amendment.” (CB 533-534)</a:t>
            </a:r>
          </a:p>
          <a:p>
            <a:r>
              <a:rPr lang="en-US" dirty="0"/>
              <a:t>Therefore, Congress can not regulate private conduct under the Fourteenth Amendment, but rather can only legislate against wrongs by state governments.</a:t>
            </a:r>
          </a:p>
          <a:p>
            <a:pPr lvl="1"/>
            <a:r>
              <a:rPr lang="en-US" dirty="0"/>
              <a:t>“Until some state law has been passed, or some state action . . . has been taken . . . [that is] adverse to the rights of citizens sought to be protected by the [] amendment, no legislation of the United States under said amendment  . . . can be called into activity, for the prohibitions of the amendment against state law and under state authority.” (CB 534)</a:t>
            </a:r>
          </a:p>
        </p:txBody>
      </p:sp>
    </p:spTree>
    <p:extLst>
      <p:ext uri="{BB962C8B-B14F-4D97-AF65-F5344CB8AC3E}">
        <p14:creationId xmlns:p14="http://schemas.microsoft.com/office/powerpoint/2010/main" val="218710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Exceptions to the State Action Doctrine</a:t>
            </a:r>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a:t>There are two narrow exceptions to the State Action Doctrine: </a:t>
            </a:r>
          </a:p>
          <a:p>
            <a:pPr marL="914400" lvl="1" indent="-514350">
              <a:buFont typeface="+mj-lt"/>
              <a:buAutoNum type="arabicPeriod"/>
            </a:pPr>
            <a:r>
              <a:rPr lang="en-US" dirty="0"/>
              <a:t>The Public Function Exception – provides that private conduct must comply with the Constitution when it is performing a task that has </a:t>
            </a:r>
            <a:r>
              <a:rPr lang="en-US" b="1" i="1" dirty="0"/>
              <a:t>traditionally and exclusively </a:t>
            </a:r>
            <a:r>
              <a:rPr lang="en-US" dirty="0"/>
              <a:t>been done exclusively by the government</a:t>
            </a:r>
          </a:p>
          <a:p>
            <a:pPr marL="1314450" lvl="2" indent="-514350"/>
            <a:r>
              <a:rPr lang="en-US" i="1" dirty="0"/>
              <a:t>Jackson v. Metropolitan Edison</a:t>
            </a:r>
            <a:endParaRPr lang="en-US" b="1" i="1" dirty="0"/>
          </a:p>
          <a:p>
            <a:pPr marL="1314450" lvl="2" indent="-514350"/>
            <a:r>
              <a:rPr lang="en-US" i="1" dirty="0"/>
              <a:t>Manhattan Community Access Corp. v. Halleck</a:t>
            </a:r>
          </a:p>
          <a:p>
            <a:pPr marL="914400" lvl="1" indent="-514350">
              <a:buFont typeface="+mj-lt"/>
              <a:buAutoNum type="arabicPeriod"/>
            </a:pPr>
            <a:r>
              <a:rPr lang="en-US" dirty="0"/>
              <a:t>The Entanglement Exception – which provides that private conduct must comply with the Constitution when the government affirmatively authorizes, encourages, or facilitates the unconstitutional conduct</a:t>
            </a:r>
          </a:p>
          <a:p>
            <a:pPr marL="1314450" lvl="2" indent="-514350"/>
            <a:r>
              <a:rPr lang="en-US" i="1" dirty="0"/>
              <a:t>Shelley v. Kraemer</a:t>
            </a:r>
            <a:r>
              <a:rPr lang="en-US" b="1" dirty="0"/>
              <a:t> </a:t>
            </a:r>
          </a:p>
          <a:p>
            <a:pPr marL="1314450" lvl="2" indent="-514350"/>
            <a:r>
              <a:rPr lang="en-US" i="1" dirty="0"/>
              <a:t>Lugar v. Edmondson Oil</a:t>
            </a:r>
            <a:r>
              <a:rPr lang="en-US" dirty="0"/>
              <a:t> </a:t>
            </a:r>
          </a:p>
        </p:txBody>
      </p:sp>
    </p:spTree>
    <p:extLst>
      <p:ext uri="{BB962C8B-B14F-4D97-AF65-F5344CB8AC3E}">
        <p14:creationId xmlns:p14="http://schemas.microsoft.com/office/powerpoint/2010/main" val="2178200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4400" i="1" dirty="0">
                <a:latin typeface="+mj-lt"/>
              </a:rPr>
              <a:t>Jackson v. Metropolitan Edison </a:t>
            </a:r>
            <a:r>
              <a:rPr lang="en-US" sz="4400" dirty="0">
                <a:latin typeface="+mj-lt"/>
              </a:rPr>
              <a:t>(1974)</a:t>
            </a:r>
          </a:p>
        </p:txBody>
      </p:sp>
      <p:sp>
        <p:nvSpPr>
          <p:cNvPr id="3" name="Content Placeholder 2"/>
          <p:cNvSpPr>
            <a:spLocks noGrp="1"/>
          </p:cNvSpPr>
          <p:nvPr>
            <p:ph idx="1"/>
          </p:nvPr>
        </p:nvSpPr>
        <p:spPr>
          <a:xfrm>
            <a:off x="457200" y="1417638"/>
            <a:ext cx="8229600" cy="4983162"/>
          </a:xfrm>
        </p:spPr>
        <p:txBody>
          <a:bodyPr>
            <a:normAutofit fontScale="77500" lnSpcReduction="20000"/>
          </a:bodyPr>
          <a:lstStyle/>
          <a:p>
            <a:pPr marL="0" indent="0">
              <a:buNone/>
            </a:pPr>
            <a:r>
              <a:rPr lang="en-US" dirty="0"/>
              <a:t>Background: </a:t>
            </a:r>
          </a:p>
          <a:p>
            <a:r>
              <a:rPr lang="en-US" dirty="0"/>
              <a:t>Metropolitan Edison Co. was a privately owned and operated electricity company that was authorized by the Pennsylvania Public Utility Commission to deliver electricity in Pennsylvania</a:t>
            </a:r>
          </a:p>
          <a:p>
            <a:pPr lvl="1"/>
            <a:r>
              <a:rPr lang="en-US" dirty="0"/>
              <a:t>It was subject to extensive regulation by the Commission and was granted approval by the Commission to discontinue service to any customer on reasonable nonpayment of bills</a:t>
            </a:r>
          </a:p>
          <a:p>
            <a:r>
              <a:rPr lang="en-US" dirty="0"/>
              <a:t>Jackson was a resident of Pennsylvania and customer of Edison. She defaulted on several bill payments and Edison disconnected Jackson’s service without notice</a:t>
            </a:r>
          </a:p>
          <a:p>
            <a:r>
              <a:rPr lang="en-US" dirty="0"/>
              <a:t>Jackson brought suit in district court alleging that under the Due Process Clause of the Fourteenth Amendment, she could not be deprived of electricity service without adequate notice and a hearing before an impartial body</a:t>
            </a:r>
          </a:p>
        </p:txBody>
      </p:sp>
    </p:spTree>
    <p:extLst>
      <p:ext uri="{BB962C8B-B14F-4D97-AF65-F5344CB8AC3E}">
        <p14:creationId xmlns:p14="http://schemas.microsoft.com/office/powerpoint/2010/main" val="1676108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Jackson v. Metropolitan Edison</a:t>
            </a:r>
          </a:p>
        </p:txBody>
      </p:sp>
      <p:sp>
        <p:nvSpPr>
          <p:cNvPr id="3" name="Content Placeholder 2"/>
          <p:cNvSpPr>
            <a:spLocks noGrp="1"/>
          </p:cNvSpPr>
          <p:nvPr>
            <p:ph idx="1"/>
          </p:nvPr>
        </p:nvSpPr>
        <p:spPr/>
        <p:txBody>
          <a:bodyPr>
            <a:normAutofit lnSpcReduction="10000"/>
          </a:bodyPr>
          <a:lstStyle/>
          <a:p>
            <a:pPr marL="0" indent="0">
              <a:buNone/>
            </a:pPr>
            <a:r>
              <a:rPr lang="en-US" dirty="0"/>
              <a:t>Issue: Should Edison’s termination of Jackson’s electric service be considered a state action and therefore subject to the requirements of the Fourteenth Amendment?</a:t>
            </a:r>
          </a:p>
          <a:p>
            <a:pPr marL="0" indent="0">
              <a:buNone/>
            </a:pPr>
            <a:endParaRPr lang="en-US" sz="1100" dirty="0"/>
          </a:p>
          <a:p>
            <a:r>
              <a:rPr lang="en-US" dirty="0"/>
              <a:t>The Supreme Court had previously ruled that a </a:t>
            </a:r>
            <a:r>
              <a:rPr lang="en-US" b="1" i="1" dirty="0"/>
              <a:t>government-owned</a:t>
            </a:r>
            <a:r>
              <a:rPr lang="en-US" dirty="0"/>
              <a:t> utility must provide notice and a hearing before cutting off service in order to comport with the Due Process Clause of the Fourteenth Amendment.</a:t>
            </a:r>
          </a:p>
          <a:p>
            <a:pPr marL="0" indent="0">
              <a:buNone/>
            </a:pPr>
            <a:endParaRPr lang="en-US" dirty="0"/>
          </a:p>
        </p:txBody>
      </p:sp>
    </p:spTree>
    <p:extLst>
      <p:ext uri="{BB962C8B-B14F-4D97-AF65-F5344CB8AC3E}">
        <p14:creationId xmlns:p14="http://schemas.microsoft.com/office/powerpoint/2010/main" val="2514020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Jackson v. Metropolitan Edison</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Holding:   Running a utility does not qualify for the public function exception because it does not involve a private entity exercises powers traditionally and exclusively reserved to the state, therefore the Fourteenth Amendment does not apply. </a:t>
            </a:r>
          </a:p>
          <a:p>
            <a:r>
              <a:rPr lang="en-US" dirty="0"/>
              <a:t>The test for the public function exception is whether the private entity is performing a task that is </a:t>
            </a:r>
            <a:r>
              <a:rPr lang="en-US" b="1" i="1" dirty="0"/>
              <a:t>traditionally and exclusively </a:t>
            </a:r>
            <a:r>
              <a:rPr lang="en-US" dirty="0"/>
              <a:t>reserved to the state.</a:t>
            </a:r>
          </a:p>
          <a:p>
            <a:pPr lvl="1"/>
            <a:r>
              <a:rPr lang="en-US" dirty="0"/>
              <a:t>Since there long have been private utility companies, running a utility is not regarded as a public function to which the Constitution always applies</a:t>
            </a:r>
          </a:p>
        </p:txBody>
      </p:sp>
    </p:spTree>
    <p:extLst>
      <p:ext uri="{BB962C8B-B14F-4D97-AF65-F5344CB8AC3E}">
        <p14:creationId xmlns:p14="http://schemas.microsoft.com/office/powerpoint/2010/main" val="4282681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E761-3134-5DFB-CDAB-ECA32CDD0D01}"/>
              </a:ext>
            </a:extLst>
          </p:cNvPr>
          <p:cNvSpPr>
            <a:spLocks noGrp="1"/>
          </p:cNvSpPr>
          <p:nvPr>
            <p:ph type="title"/>
          </p:nvPr>
        </p:nvSpPr>
        <p:spPr/>
        <p:txBody>
          <a:bodyPr>
            <a:normAutofit fontScale="90000"/>
          </a:bodyPr>
          <a:lstStyle/>
          <a:p>
            <a:r>
              <a:rPr lang="en-US" i="1" dirty="0"/>
              <a:t>Manhattan Community Access Corp. v. Halleck </a:t>
            </a:r>
            <a:r>
              <a:rPr lang="en-US" dirty="0"/>
              <a:t>(2019)</a:t>
            </a:r>
            <a:endParaRPr lang="en-US" i="1" dirty="0"/>
          </a:p>
        </p:txBody>
      </p:sp>
      <p:sp>
        <p:nvSpPr>
          <p:cNvPr id="3" name="Content Placeholder 2">
            <a:extLst>
              <a:ext uri="{FF2B5EF4-FFF2-40B4-BE49-F238E27FC236}">
                <a16:creationId xmlns:a16="http://schemas.microsoft.com/office/drawing/2014/main" id="{A383330B-6325-6B9C-65A3-72A9EC812DAF}"/>
              </a:ext>
            </a:extLst>
          </p:cNvPr>
          <p:cNvSpPr>
            <a:spLocks noGrp="1"/>
          </p:cNvSpPr>
          <p:nvPr>
            <p:ph idx="1"/>
          </p:nvPr>
        </p:nvSpPr>
        <p:spPr/>
        <p:txBody>
          <a:bodyPr>
            <a:normAutofit fontScale="92500" lnSpcReduction="20000"/>
          </a:bodyPr>
          <a:lstStyle/>
          <a:p>
            <a:r>
              <a:rPr lang="en-US" dirty="0"/>
              <a:t>Background:</a:t>
            </a:r>
          </a:p>
          <a:p>
            <a:pPr lvl="1"/>
            <a:r>
              <a:rPr lang="en-US" dirty="0"/>
              <a:t>New York state law regulates cable television</a:t>
            </a:r>
          </a:p>
          <a:p>
            <a:pPr lvl="2"/>
            <a:r>
              <a:rPr lang="en-US" dirty="0"/>
              <a:t>Includes a requirements that cable operators “set aside channels on their own cable systems for public access” (CB 547)</a:t>
            </a:r>
          </a:p>
          <a:p>
            <a:pPr lvl="2"/>
            <a:r>
              <a:rPr lang="en-US" dirty="0"/>
              <a:t>This requirement specifies that the “cable operator operates the public access channels unless the local government . . . chooses to [do so] itself [or] designates [] a private entity [to do so]” (CB 547)</a:t>
            </a:r>
          </a:p>
          <a:p>
            <a:pPr lvl="1"/>
            <a:r>
              <a:rPr lang="en-US" dirty="0"/>
              <a:t>Manhattan Neighborhood Network (Manhattan Community Access Corp.) was designated by New York City to operate the primary cable TV network’s public access channels in NYC pursuant to the statute</a:t>
            </a:r>
          </a:p>
        </p:txBody>
      </p:sp>
    </p:spTree>
    <p:extLst>
      <p:ext uri="{BB962C8B-B14F-4D97-AF65-F5344CB8AC3E}">
        <p14:creationId xmlns:p14="http://schemas.microsoft.com/office/powerpoint/2010/main" val="1180074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4972</TotalTime>
  <Words>2525</Words>
  <Application>Microsoft Office PowerPoint</Application>
  <PresentationFormat>On-screen Show (4:3)</PresentationFormat>
  <Paragraphs>137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Constitutional Law</vt:lpstr>
      <vt:lpstr>Application of the Bill of Rights to Private Conduct</vt:lpstr>
      <vt:lpstr>The Civil Rights Cases (1883)</vt:lpstr>
      <vt:lpstr>The Civil Rights Cases</vt:lpstr>
      <vt:lpstr>Exceptions to the State Action Doctrine</vt:lpstr>
      <vt:lpstr>Jackson v. Metropolitan Edison (1974)</vt:lpstr>
      <vt:lpstr>Jackson v. Metropolitan Edison</vt:lpstr>
      <vt:lpstr>Jackson v. Metropolitan Edison</vt:lpstr>
      <vt:lpstr>Manhattan Community Access Corp. v. Halleck (2019)</vt:lpstr>
      <vt:lpstr>Manhattan Community Access Corp. v. Halleck (2019)</vt:lpstr>
      <vt:lpstr>Manhattan Community Access Corp. v. Halleck (2019)</vt:lpstr>
      <vt:lpstr>Manhattan Community Access Corp. v. Halleck (2019)</vt:lpstr>
      <vt:lpstr>Manhattan Community Access Corp. v. Halleck (2019)</vt:lpstr>
      <vt:lpstr>Manhattan Community Access Corp. v. Halleck (2019)</vt:lpstr>
      <vt:lpstr>Manhattan Community Access Corp. v. Halleck (2019)</vt:lpstr>
      <vt:lpstr>Manhattan Community Access Corp. v. Halleck (2019)</vt:lpstr>
      <vt:lpstr>Manhattan Community Access Corp. v. Halleck (2019)</vt:lpstr>
      <vt:lpstr>Manhattan Community Access Corp. v. Halleck (2019)</vt:lpstr>
      <vt:lpstr>Shelley v. Kraemer (1948)</vt:lpstr>
      <vt:lpstr>Shelley v. Kraemer</vt:lpstr>
      <vt:lpstr>Shelley v. Kraemer</vt:lpstr>
      <vt:lpstr>Lugar v. Edmondson Oil (1982)</vt:lpstr>
      <vt:lpstr>Lugar v. Edmondson Oil</vt:lpstr>
      <vt:lpstr>Lugar v. Edmondson Oil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13</cp:revision>
  <dcterms:created xsi:type="dcterms:W3CDTF">2014-06-13T07:23:28Z</dcterms:created>
  <dcterms:modified xsi:type="dcterms:W3CDTF">2022-06-15T14:01:02Z</dcterms:modified>
</cp:coreProperties>
</file>